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bril Fatface" charset="1" panose="02000503000000020003"/>
      <p:regular r:id="rId10"/>
    </p:embeddedFont>
    <p:embeddedFont>
      <p:font typeface="Abril Fatface Italics" charset="1" panose="02000503000000020003"/>
      <p:regular r:id="rId11"/>
    </p:embeddedFont>
    <p:embeddedFont>
      <p:font typeface="Open Sans Bold" charset="1" panose="00000000000000000000"/>
      <p:regular r:id="rId12"/>
    </p:embeddedFont>
    <p:embeddedFont>
      <p:font typeface="Open Sans Bold Bold" charset="1" panose="00000000000000000000"/>
      <p:regular r:id="rId13"/>
    </p:embeddedFont>
    <p:embeddedFont>
      <p:font typeface="Open Sans Bold Italics" charset="1" panose="00000000000000000000"/>
      <p:regular r:id="rId14"/>
    </p:embeddedFont>
    <p:embeddedFont>
      <p:font typeface="Open Sans Bold Bold Italics" charset="1" panose="0000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26" Target="slides/slide11.xml" Type="http://schemas.openxmlformats.org/officeDocument/2006/relationships/slide"/><Relationship Id="rId27" Target="slides/slide12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svg" Type="http://schemas.openxmlformats.org/officeDocument/2006/relationships/image"/><Relationship Id="rId12" Target="../media/image42.gif" Type="http://schemas.openxmlformats.org/officeDocument/2006/relationships/image"/><Relationship Id="rId13" Target="../media/image43.png" Type="http://schemas.openxmlformats.org/officeDocument/2006/relationships/image"/><Relationship Id="rId14" Target="../media/image44.svg" Type="http://schemas.openxmlformats.org/officeDocument/2006/relationships/image"/><Relationship Id="rId15" Target="../media/image45.png" Type="http://schemas.openxmlformats.org/officeDocument/2006/relationships/image"/><Relationship Id="rId16" Target="../media/image46.svg" Type="http://schemas.openxmlformats.org/officeDocument/2006/relationships/image"/><Relationship Id="rId17" Target="../media/image47.png" Type="http://schemas.openxmlformats.org/officeDocument/2006/relationships/image"/><Relationship Id="rId18" Target="../media/image48.svg" Type="http://schemas.openxmlformats.org/officeDocument/2006/relationships/image"/><Relationship Id="rId19" Target="../media/image49.png" Type="http://schemas.openxmlformats.org/officeDocument/2006/relationships/image"/><Relationship Id="rId2" Target="../media/image40.png" Type="http://schemas.openxmlformats.org/officeDocument/2006/relationships/image"/><Relationship Id="rId20" Target="../media/image50.svg" Type="http://schemas.openxmlformats.org/officeDocument/2006/relationships/image"/><Relationship Id="rId21" Target="../media/image51.png" Type="http://schemas.openxmlformats.org/officeDocument/2006/relationships/image"/><Relationship Id="rId22" Target="../media/image52.svg" Type="http://schemas.openxmlformats.org/officeDocument/2006/relationships/image"/><Relationship Id="rId3" Target="../media/image4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gif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12" Target="../media/image22.png" Type="http://schemas.openxmlformats.org/officeDocument/2006/relationships/image"/><Relationship Id="rId13" Target="../media/image23.svg" Type="http://schemas.openxmlformats.org/officeDocument/2006/relationships/image"/><Relationship Id="rId14" Target="../media/image24.png" Type="http://schemas.openxmlformats.org/officeDocument/2006/relationships/image"/><Relationship Id="rId15" Target="../media/image25.svg" Type="http://schemas.openxmlformats.org/officeDocument/2006/relationships/image"/><Relationship Id="rId16" Target="../media/image26.png" Type="http://schemas.openxmlformats.org/officeDocument/2006/relationships/image"/><Relationship Id="rId17" Target="../media/image27.sv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11" Target="../media/image29.png" Type="http://schemas.openxmlformats.org/officeDocument/2006/relationships/image"/><Relationship Id="rId12" Target="../media/image30.svg" Type="http://schemas.openxmlformats.org/officeDocument/2006/relationships/image"/><Relationship Id="rId13" Target="../media/image31.png" Type="http://schemas.openxmlformats.org/officeDocument/2006/relationships/image"/><Relationship Id="rId14" Target="../media/image32.svg" Type="http://schemas.openxmlformats.org/officeDocument/2006/relationships/image"/><Relationship Id="rId15" Target="../media/image33.png" Type="http://schemas.openxmlformats.org/officeDocument/2006/relationships/image"/><Relationship Id="rId16" Target="../media/image34.svg" Type="http://schemas.openxmlformats.org/officeDocument/2006/relationships/image"/><Relationship Id="rId2" Target="../media/image28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A9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640745" y="-188841"/>
            <a:ext cx="13515509" cy="973116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753648" y="-3086100"/>
            <a:ext cx="5600211" cy="403215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930343" y="7382180"/>
            <a:ext cx="8750431" cy="1235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307"/>
              </a:lnSpc>
            </a:pPr>
            <a:r>
              <a:rPr lang="en-US" sz="8863" spc="124">
                <a:solidFill>
                  <a:srgbClr val="FFFFFF"/>
                </a:solidFill>
                <a:latin typeface="Open Sans Bold Bold"/>
              </a:rPr>
              <a:t>PROGRAMING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539907" y="1963253"/>
            <a:ext cx="6508289" cy="4168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760"/>
              </a:lnSpc>
            </a:pPr>
            <a:r>
              <a:rPr lang="en-US" sz="30247" spc="423">
                <a:solidFill>
                  <a:srgbClr val="FFFFFF"/>
                </a:solidFill>
                <a:latin typeface="Open Sans Bold Bold"/>
              </a:rPr>
              <a:t>G9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930343" y="6032222"/>
            <a:ext cx="8750431" cy="1235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307"/>
              </a:lnSpc>
            </a:pPr>
            <a:r>
              <a:rPr lang="en-US" sz="8863" spc="124">
                <a:solidFill>
                  <a:srgbClr val="FFDE59"/>
                </a:solidFill>
                <a:latin typeface="Open Sans Bold Bold"/>
              </a:rPr>
              <a:t>MOBILE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804791" y="9296400"/>
            <a:ext cx="3682115" cy="529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6"/>
              </a:lnSpc>
            </a:pPr>
            <a:r>
              <a:rPr lang="en-US" sz="3729" spc="52">
                <a:solidFill>
                  <a:srgbClr val="FFFFFF"/>
                </a:solidFill>
                <a:latin typeface="Open Sans Bold Bold"/>
              </a:rPr>
              <a:t>DR. VALERY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B5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9223302">
            <a:off x="9465176" y="-3380187"/>
            <a:ext cx="11540152" cy="14890570"/>
            <a:chOff x="0" y="0"/>
            <a:chExt cx="3039382" cy="3921796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3039382" cy="3921796"/>
            </a:xfrm>
            <a:custGeom>
              <a:avLst/>
              <a:gdLst/>
              <a:ahLst/>
              <a:cxnLst/>
              <a:rect r="r" b="b" t="t" l="l"/>
              <a:pathLst>
                <a:path h="3921796" w="3039382">
                  <a:moveTo>
                    <a:pt x="34214" y="0"/>
                  </a:moveTo>
                  <a:lnTo>
                    <a:pt x="3005168" y="0"/>
                  </a:lnTo>
                  <a:cubicBezTo>
                    <a:pt x="3024063" y="0"/>
                    <a:pt x="3039382" y="15318"/>
                    <a:pt x="3039382" y="34214"/>
                  </a:cubicBezTo>
                  <a:lnTo>
                    <a:pt x="3039382" y="3887582"/>
                  </a:lnTo>
                  <a:cubicBezTo>
                    <a:pt x="3039382" y="3906478"/>
                    <a:pt x="3024063" y="3921796"/>
                    <a:pt x="3005168" y="3921796"/>
                  </a:cubicBezTo>
                  <a:lnTo>
                    <a:pt x="34214" y="3921796"/>
                  </a:lnTo>
                  <a:cubicBezTo>
                    <a:pt x="15318" y="3921796"/>
                    <a:pt x="0" y="3906478"/>
                    <a:pt x="0" y="3887582"/>
                  </a:cubicBezTo>
                  <a:lnTo>
                    <a:pt x="0" y="34214"/>
                  </a:lnTo>
                  <a:cubicBezTo>
                    <a:pt x="0" y="15318"/>
                    <a:pt x="15318" y="0"/>
                    <a:pt x="342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36660" y="9649642"/>
            <a:ext cx="431151" cy="27162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49235" y="9378017"/>
            <a:ext cx="431151" cy="27162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36660" y="9106392"/>
            <a:ext cx="431151" cy="271625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36660" y="8834767"/>
            <a:ext cx="431151" cy="271625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49235" y="8563142"/>
            <a:ext cx="431151" cy="271625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49235" y="8291517"/>
            <a:ext cx="431151" cy="271625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49235" y="8019892"/>
            <a:ext cx="431151" cy="271625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49235" y="7748267"/>
            <a:ext cx="431151" cy="271625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16163660" y="9821485"/>
            <a:ext cx="1814140" cy="260644"/>
            <a:chOff x="0" y="0"/>
            <a:chExt cx="2418853" cy="347526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347526" cy="347526"/>
            </a:xfrm>
            <a:prstGeom prst="rect">
              <a:avLst/>
            </a:prstGeom>
          </p:spPr>
        </p:pic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401914" y="0"/>
              <a:ext cx="347526" cy="347526"/>
            </a:xfrm>
            <a:prstGeom prst="rect">
              <a:avLst/>
            </a:prstGeom>
          </p:spPr>
        </p:pic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071328" y="0"/>
              <a:ext cx="347526" cy="347526"/>
            </a:xfrm>
            <a:prstGeom prst="rect">
              <a:avLst/>
            </a:prstGeom>
          </p:spPr>
        </p:pic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705538" y="0"/>
              <a:ext cx="354166" cy="347526"/>
            </a:xfrm>
            <a:prstGeom prst="rect">
              <a:avLst/>
            </a:prstGeom>
          </p:spPr>
        </p:pic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-510293" y="2466642"/>
            <a:ext cx="10838208" cy="8143223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577281" y="2466642"/>
            <a:ext cx="547318" cy="771858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577281" y="4208637"/>
            <a:ext cx="662903" cy="934863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577281" y="5825814"/>
            <a:ext cx="880446" cy="880446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448669" y="8097732"/>
            <a:ext cx="1137670" cy="930821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864159" y="3301724"/>
            <a:ext cx="2158971" cy="274869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2344355" y="76200"/>
            <a:ext cx="13599290" cy="1166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42"/>
              </a:lnSpc>
            </a:pPr>
            <a:r>
              <a:rPr lang="en-US" sz="8236">
                <a:solidFill>
                  <a:srgbClr val="1B2132"/>
                </a:solidFill>
                <a:latin typeface="Open Sans Bold Bold"/>
              </a:rPr>
              <a:t>IMPLEMENTATION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230099" y="1237430"/>
            <a:ext cx="10642348" cy="8869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25"/>
              </a:lnSpc>
            </a:pPr>
            <a:r>
              <a:rPr lang="en-US" sz="3375">
                <a:solidFill>
                  <a:srgbClr val="1B2132"/>
                </a:solidFill>
                <a:latin typeface="Abril Fatface"/>
              </a:rPr>
              <a:t>technologies</a:t>
            </a:r>
          </a:p>
          <a:p>
            <a:pPr>
              <a:lnSpc>
                <a:spcPts val="4725"/>
              </a:lnSpc>
            </a:pPr>
            <a:r>
              <a:rPr lang="en-US" sz="3375">
                <a:solidFill>
                  <a:srgbClr val="1B2132"/>
                </a:solidFill>
                <a:latin typeface="Abril Fatface"/>
              </a:rPr>
              <a:t>-HTml</a:t>
            </a:r>
          </a:p>
          <a:p>
            <a:pPr>
              <a:lnSpc>
                <a:spcPts val="4725"/>
              </a:lnSpc>
            </a:pPr>
          </a:p>
          <a:p>
            <a:pPr>
              <a:lnSpc>
                <a:spcPts val="4725"/>
              </a:lnSpc>
            </a:pPr>
          </a:p>
          <a:p>
            <a:pPr>
              <a:lnSpc>
                <a:spcPts val="4725"/>
              </a:lnSpc>
            </a:pPr>
            <a:r>
              <a:rPr lang="en-US" sz="3375">
                <a:solidFill>
                  <a:srgbClr val="1B2132"/>
                </a:solidFill>
                <a:latin typeface="Abril Fatface"/>
              </a:rPr>
              <a:t>CSS</a:t>
            </a:r>
          </a:p>
          <a:p>
            <a:pPr>
              <a:lnSpc>
                <a:spcPts val="4725"/>
              </a:lnSpc>
            </a:pPr>
          </a:p>
          <a:p>
            <a:pPr>
              <a:lnSpc>
                <a:spcPts val="4725"/>
              </a:lnSpc>
            </a:pPr>
          </a:p>
          <a:p>
            <a:pPr>
              <a:lnSpc>
                <a:spcPts val="4725"/>
              </a:lnSpc>
            </a:pPr>
            <a:r>
              <a:rPr lang="en-US" sz="3375">
                <a:solidFill>
                  <a:srgbClr val="1B2132"/>
                </a:solidFill>
                <a:latin typeface="Abril Fatface"/>
              </a:rPr>
              <a:t>JS</a:t>
            </a:r>
          </a:p>
          <a:p>
            <a:pPr>
              <a:lnSpc>
                <a:spcPts val="4725"/>
              </a:lnSpc>
            </a:pPr>
          </a:p>
          <a:p>
            <a:pPr>
              <a:lnSpc>
                <a:spcPts val="4725"/>
              </a:lnSpc>
            </a:pPr>
          </a:p>
          <a:p>
            <a:pPr>
              <a:lnSpc>
                <a:spcPts val="4725"/>
              </a:lnSpc>
            </a:pPr>
            <a:r>
              <a:rPr lang="en-US" sz="3375">
                <a:solidFill>
                  <a:srgbClr val="1B2132"/>
                </a:solidFill>
                <a:latin typeface="Abril Fatface"/>
              </a:rPr>
              <a:t>BOOTSTRAP</a:t>
            </a:r>
          </a:p>
          <a:p>
            <a:pPr>
              <a:lnSpc>
                <a:spcPts val="4725"/>
              </a:lnSpc>
            </a:pPr>
          </a:p>
          <a:p>
            <a:pPr>
              <a:lnSpc>
                <a:spcPts val="4725"/>
              </a:lnSpc>
            </a:pPr>
          </a:p>
          <a:p>
            <a:pPr>
              <a:lnSpc>
                <a:spcPts val="4725"/>
              </a:lnSpc>
            </a:pPr>
          </a:p>
          <a:p>
            <a:pPr>
              <a:lnSpc>
                <a:spcPts val="4725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5672511" y="2523271"/>
            <a:ext cx="10642348" cy="58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25"/>
              </a:lnSpc>
            </a:pPr>
            <a:r>
              <a:rPr lang="en-US" sz="3375">
                <a:solidFill>
                  <a:srgbClr val="1B2132"/>
                </a:solidFill>
                <a:latin typeface="Abril Fatface"/>
              </a:rPr>
              <a:t>DJANGO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B5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9223302">
            <a:off x="7747796" y="-4254092"/>
            <a:ext cx="13606595" cy="16336738"/>
            <a:chOff x="0" y="0"/>
            <a:chExt cx="3583630" cy="430268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3583630" cy="4302680"/>
            </a:xfrm>
            <a:custGeom>
              <a:avLst/>
              <a:gdLst/>
              <a:ahLst/>
              <a:cxnLst/>
              <a:rect r="r" b="b" t="t" l="l"/>
              <a:pathLst>
                <a:path h="4302680" w="3583630">
                  <a:moveTo>
                    <a:pt x="29018" y="0"/>
                  </a:moveTo>
                  <a:lnTo>
                    <a:pt x="3554612" y="0"/>
                  </a:lnTo>
                  <a:cubicBezTo>
                    <a:pt x="3562308" y="0"/>
                    <a:pt x="3569689" y="3057"/>
                    <a:pt x="3575131" y="8499"/>
                  </a:cubicBezTo>
                  <a:cubicBezTo>
                    <a:pt x="3580573" y="13941"/>
                    <a:pt x="3583630" y="21322"/>
                    <a:pt x="3583630" y="29018"/>
                  </a:cubicBezTo>
                  <a:lnTo>
                    <a:pt x="3583630" y="4273662"/>
                  </a:lnTo>
                  <a:cubicBezTo>
                    <a:pt x="3583630" y="4289688"/>
                    <a:pt x="3570638" y="4302680"/>
                    <a:pt x="3554612" y="4302680"/>
                  </a:cubicBezTo>
                  <a:lnTo>
                    <a:pt x="29018" y="4302680"/>
                  </a:lnTo>
                  <a:cubicBezTo>
                    <a:pt x="21322" y="4302680"/>
                    <a:pt x="13941" y="4299623"/>
                    <a:pt x="8499" y="4294181"/>
                  </a:cubicBezTo>
                  <a:cubicBezTo>
                    <a:pt x="3057" y="4288739"/>
                    <a:pt x="0" y="4281358"/>
                    <a:pt x="0" y="4273662"/>
                  </a:cubicBezTo>
                  <a:lnTo>
                    <a:pt x="0" y="29018"/>
                  </a:lnTo>
                  <a:cubicBezTo>
                    <a:pt x="0" y="12992"/>
                    <a:pt x="12992" y="0"/>
                    <a:pt x="2901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32997" y="1335074"/>
            <a:ext cx="10010756" cy="8951926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214511" y="76200"/>
            <a:ext cx="13599290" cy="1166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42"/>
              </a:lnSpc>
            </a:pPr>
            <a:r>
              <a:rPr lang="en-US" sz="8236">
                <a:solidFill>
                  <a:srgbClr val="1B2132"/>
                </a:solidFill>
                <a:latin typeface="Open Sans Bold Bold"/>
              </a:rPr>
              <a:t>TESTING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23261" y="2067694"/>
            <a:ext cx="14068511" cy="6867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63271" indent="-481636" lvl="1">
              <a:lnSpc>
                <a:spcPts val="11154"/>
              </a:lnSpc>
              <a:buFont typeface="Arial"/>
              <a:buChar char="•"/>
            </a:pPr>
            <a:r>
              <a:rPr lang="en-US" sz="4461">
                <a:solidFill>
                  <a:srgbClr val="1B2132"/>
                </a:solidFill>
                <a:latin typeface="Abril Fatface"/>
              </a:rPr>
              <a:t>Task based texting</a:t>
            </a:r>
          </a:p>
          <a:p>
            <a:pPr marL="963271" indent="-481636" lvl="1">
              <a:lnSpc>
                <a:spcPts val="11154"/>
              </a:lnSpc>
              <a:buFont typeface="Arial"/>
              <a:buChar char="•"/>
            </a:pPr>
            <a:r>
              <a:rPr lang="en-US" sz="4461">
                <a:solidFill>
                  <a:srgbClr val="1B2132"/>
                </a:solidFill>
                <a:latin typeface="Abril Fatface"/>
              </a:rPr>
              <a:t>Navigation testing</a:t>
            </a:r>
          </a:p>
          <a:p>
            <a:pPr marL="963271" indent="-481636" lvl="1">
              <a:lnSpc>
                <a:spcPts val="11154"/>
              </a:lnSpc>
              <a:buFont typeface="Arial"/>
              <a:buChar char="•"/>
            </a:pPr>
            <a:r>
              <a:rPr lang="en-US" sz="4461">
                <a:solidFill>
                  <a:srgbClr val="1B2132"/>
                </a:solidFill>
                <a:latin typeface="Abril Fatface"/>
              </a:rPr>
              <a:t>mobile responsiveness testing</a:t>
            </a:r>
          </a:p>
          <a:p>
            <a:pPr marL="963271" indent="-481636" lvl="1">
              <a:lnSpc>
                <a:spcPts val="11154"/>
              </a:lnSpc>
              <a:buFont typeface="Arial"/>
              <a:buChar char="•"/>
            </a:pPr>
            <a:r>
              <a:rPr lang="en-US" sz="4461">
                <a:solidFill>
                  <a:srgbClr val="1B2132"/>
                </a:solidFill>
                <a:latin typeface="Abril Fatface"/>
              </a:rPr>
              <a:t>form and input  testing </a:t>
            </a:r>
          </a:p>
          <a:p>
            <a:pPr marL="963271" indent="-481636" lvl="1">
              <a:lnSpc>
                <a:spcPts val="11154"/>
              </a:lnSpc>
              <a:buFont typeface="Arial"/>
              <a:buChar char="•"/>
            </a:pPr>
            <a:r>
              <a:rPr lang="en-US" sz="4461">
                <a:solidFill>
                  <a:srgbClr val="1B2132"/>
                </a:solidFill>
                <a:latin typeface="Abril Fatface"/>
              </a:rPr>
              <a:t>accessibility testing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30B5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036462" y="8855631"/>
            <a:ext cx="4950346" cy="278501"/>
            <a:chOff x="0" y="0"/>
            <a:chExt cx="1303795" cy="7335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1303795" cy="73350"/>
            </a:xfrm>
            <a:custGeom>
              <a:avLst/>
              <a:gdLst/>
              <a:ahLst/>
              <a:cxnLst/>
              <a:rect r="r" b="b" t="t" l="l"/>
              <a:pathLst>
                <a:path h="73350" w="1303795">
                  <a:moveTo>
                    <a:pt x="36675" y="0"/>
                  </a:moveTo>
                  <a:lnTo>
                    <a:pt x="1267120" y="0"/>
                  </a:lnTo>
                  <a:cubicBezTo>
                    <a:pt x="1287375" y="0"/>
                    <a:pt x="1303795" y="16420"/>
                    <a:pt x="1303795" y="36675"/>
                  </a:cubicBezTo>
                  <a:lnTo>
                    <a:pt x="1303795" y="36675"/>
                  </a:lnTo>
                  <a:cubicBezTo>
                    <a:pt x="1303795" y="56930"/>
                    <a:pt x="1287375" y="73350"/>
                    <a:pt x="1267120" y="73350"/>
                  </a:cubicBezTo>
                  <a:lnTo>
                    <a:pt x="36675" y="73350"/>
                  </a:lnTo>
                  <a:cubicBezTo>
                    <a:pt x="16420" y="73350"/>
                    <a:pt x="0" y="56930"/>
                    <a:pt x="0" y="36675"/>
                  </a:cubicBezTo>
                  <a:lnTo>
                    <a:pt x="0" y="36675"/>
                  </a:lnTo>
                  <a:cubicBezTo>
                    <a:pt x="0" y="16420"/>
                    <a:pt x="16420" y="0"/>
                    <a:pt x="36675" y="0"/>
                  </a:cubicBezTo>
                  <a:close/>
                </a:path>
              </a:pathLst>
            </a:custGeom>
            <a:solidFill>
              <a:srgbClr val="F7DF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530605" y="7231651"/>
            <a:ext cx="9918127" cy="1623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389"/>
              </a:lnSpc>
            </a:pPr>
            <a:r>
              <a:rPr lang="en-US" sz="9563" spc="889">
                <a:solidFill>
                  <a:srgbClr val="FFFFFF"/>
                </a:solidFill>
                <a:latin typeface="Open Sans Bold Bold"/>
              </a:rPr>
              <a:t>THANK YOU!!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B5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6859333"/>
            <a:ext cx="7315200" cy="362102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227005" y="3830889"/>
            <a:ext cx="12032295" cy="1234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432"/>
              </a:lnSpc>
            </a:pPr>
            <a:r>
              <a:rPr lang="en-US" sz="8983" spc="125">
                <a:solidFill>
                  <a:srgbClr val="FFFFFF"/>
                </a:solidFill>
                <a:latin typeface="Open Sans Bold Bold"/>
              </a:rPr>
              <a:t>IMPLEMENTATION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-3742406" y="639449"/>
            <a:ext cx="10967466" cy="1530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665"/>
              </a:lnSpc>
            </a:pPr>
            <a:r>
              <a:rPr lang="en-US" sz="11109" spc="155">
                <a:solidFill>
                  <a:srgbClr val="FFDE59"/>
                </a:solidFill>
                <a:latin typeface="Open Sans Bold Bold"/>
              </a:rPr>
              <a:t>DISIGN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483342" y="86412"/>
            <a:ext cx="3439548" cy="4295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699"/>
              </a:lnSpc>
            </a:pPr>
            <a:r>
              <a:rPr lang="en-US" sz="31142" spc="435">
                <a:solidFill>
                  <a:srgbClr val="FFFFFF"/>
                </a:solidFill>
                <a:latin typeface="Open Sans Bold Bold"/>
              </a:rPr>
              <a:t>&amp;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351305" y="5616510"/>
            <a:ext cx="17108842" cy="898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860"/>
              </a:lnSpc>
            </a:pPr>
            <a:r>
              <a:rPr lang="en-US" sz="6533" spc="91">
                <a:solidFill>
                  <a:srgbClr val="FFDE59"/>
                </a:solidFill>
                <a:latin typeface="Open Sans Bold Bold"/>
              </a:rPr>
              <a:t>TRIPTRACK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alphaModFix amt="7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315200" y="6859333"/>
            <a:ext cx="7315200" cy="362102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alphaModFix amt="6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630400" y="6859333"/>
            <a:ext cx="7315200" cy="362102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55576" y="5394989"/>
            <a:ext cx="1338743" cy="1119524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2987268" y="4964963"/>
            <a:ext cx="1110419" cy="747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745"/>
              </a:lnSpc>
            </a:pPr>
            <a:r>
              <a:rPr lang="en-US" sz="5471" spc="76">
                <a:solidFill>
                  <a:srgbClr val="FFFFFF"/>
                </a:solidFill>
                <a:latin typeface="Open Sans Bold Bold"/>
              </a:rPr>
              <a:t>OF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B5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024428">
            <a:off x="9599004" y="-910027"/>
            <a:ext cx="11540152" cy="13557338"/>
            <a:chOff x="0" y="0"/>
            <a:chExt cx="3039382" cy="3570657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3039382" cy="3570657"/>
            </a:xfrm>
            <a:custGeom>
              <a:avLst/>
              <a:gdLst/>
              <a:ahLst/>
              <a:cxnLst/>
              <a:rect r="r" b="b" t="t" l="l"/>
              <a:pathLst>
                <a:path h="3570657" w="3039382">
                  <a:moveTo>
                    <a:pt x="34214" y="0"/>
                  </a:moveTo>
                  <a:lnTo>
                    <a:pt x="3005168" y="0"/>
                  </a:lnTo>
                  <a:cubicBezTo>
                    <a:pt x="3024063" y="0"/>
                    <a:pt x="3039382" y="15318"/>
                    <a:pt x="3039382" y="34214"/>
                  </a:cubicBezTo>
                  <a:lnTo>
                    <a:pt x="3039382" y="3536443"/>
                  </a:lnTo>
                  <a:cubicBezTo>
                    <a:pt x="3039382" y="3555339"/>
                    <a:pt x="3024063" y="3570657"/>
                    <a:pt x="3005168" y="3570657"/>
                  </a:cubicBezTo>
                  <a:lnTo>
                    <a:pt x="34214" y="3570657"/>
                  </a:lnTo>
                  <a:cubicBezTo>
                    <a:pt x="15318" y="3570657"/>
                    <a:pt x="0" y="3555339"/>
                    <a:pt x="0" y="3536443"/>
                  </a:cubicBezTo>
                  <a:lnTo>
                    <a:pt x="0" y="34214"/>
                  </a:lnTo>
                  <a:cubicBezTo>
                    <a:pt x="0" y="15318"/>
                    <a:pt x="15318" y="0"/>
                    <a:pt x="342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259300" y="314325"/>
            <a:ext cx="714375" cy="71437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7407575" y="497593"/>
            <a:ext cx="417825" cy="34783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3803274" y="8857509"/>
            <a:ext cx="7626427" cy="5367098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420077" y="-207594"/>
            <a:ext cx="9704511" cy="11748653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7640987" y="400050"/>
            <a:ext cx="10826700" cy="840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08"/>
              </a:lnSpc>
            </a:pPr>
            <a:r>
              <a:rPr lang="en-US" sz="6103">
                <a:solidFill>
                  <a:srgbClr val="000000"/>
                </a:solidFill>
                <a:latin typeface="Open Sans Bold Bold"/>
              </a:rPr>
              <a:t>MOBILE INTERFACE DSIGN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46635" y="3201322"/>
            <a:ext cx="7723796" cy="2667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49"/>
              </a:lnSpc>
            </a:pPr>
            <a:r>
              <a:rPr lang="en-US" sz="3429" spc="-85">
                <a:solidFill>
                  <a:srgbClr val="000000"/>
                </a:solidFill>
                <a:latin typeface="Open Sans Bold"/>
              </a:rPr>
              <a:t>Based on the user needs identified, we developed a design strategy that focuses on simplicity, clarity, and user control.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B5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179400" y="8182950"/>
            <a:ext cx="4208100" cy="4208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259300" y="314325"/>
            <a:ext cx="714375" cy="71437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7442568" y="462600"/>
            <a:ext cx="347839" cy="417825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4955359" y="1722996"/>
            <a:ext cx="9109187" cy="7959173"/>
            <a:chOff x="0" y="0"/>
            <a:chExt cx="812800" cy="710186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812800" cy="710186"/>
            </a:xfrm>
            <a:custGeom>
              <a:avLst/>
              <a:gdLst/>
              <a:ahLst/>
              <a:cxnLst/>
              <a:rect r="r" b="b" t="t" l="l"/>
              <a:pathLst>
                <a:path h="710186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710186"/>
                  </a:lnTo>
                  <a:lnTo>
                    <a:pt x="812800" y="710186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846987" y="1722996"/>
            <a:ext cx="9109187" cy="7959173"/>
            <a:chOff x="0" y="0"/>
            <a:chExt cx="812800" cy="710186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812800" cy="710186"/>
            </a:xfrm>
            <a:custGeom>
              <a:avLst/>
              <a:gdLst/>
              <a:ahLst/>
              <a:cxnLst/>
              <a:rect r="r" b="b" t="t" l="l"/>
              <a:pathLst>
                <a:path h="710186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710186"/>
                  </a:lnTo>
                  <a:lnTo>
                    <a:pt x="812800" y="710186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1673307">
            <a:off x="17212298" y="7154716"/>
            <a:ext cx="3487750" cy="3578819"/>
            <a:chOff x="0" y="0"/>
            <a:chExt cx="918584" cy="942570"/>
          </a:xfrm>
        </p:grpSpPr>
        <p:sp>
          <p:nvSpPr>
            <p:cNvPr name="Freeform 12" id="12"/>
            <p:cNvSpPr/>
            <p:nvPr/>
          </p:nvSpPr>
          <p:spPr>
            <a:xfrm flipH="false" flipV="false">
              <a:off x="0" y="0"/>
              <a:ext cx="918584" cy="942570"/>
            </a:xfrm>
            <a:custGeom>
              <a:avLst/>
              <a:gdLst/>
              <a:ahLst/>
              <a:cxnLst/>
              <a:rect r="r" b="b" t="t" l="l"/>
              <a:pathLst>
                <a:path h="942570" w="918584">
                  <a:moveTo>
                    <a:pt x="113207" y="0"/>
                  </a:moveTo>
                  <a:lnTo>
                    <a:pt x="805377" y="0"/>
                  </a:lnTo>
                  <a:cubicBezTo>
                    <a:pt x="867900" y="0"/>
                    <a:pt x="918584" y="50685"/>
                    <a:pt x="918584" y="113207"/>
                  </a:cubicBezTo>
                  <a:lnTo>
                    <a:pt x="918584" y="829362"/>
                  </a:lnTo>
                  <a:cubicBezTo>
                    <a:pt x="918584" y="891885"/>
                    <a:pt x="867900" y="942570"/>
                    <a:pt x="805377" y="942570"/>
                  </a:cubicBezTo>
                  <a:lnTo>
                    <a:pt x="113207" y="942570"/>
                  </a:lnTo>
                  <a:cubicBezTo>
                    <a:pt x="50685" y="942570"/>
                    <a:pt x="0" y="891885"/>
                    <a:pt x="0" y="829362"/>
                  </a:cubicBezTo>
                  <a:lnTo>
                    <a:pt x="0" y="113207"/>
                  </a:lnTo>
                  <a:cubicBezTo>
                    <a:pt x="0" y="50685"/>
                    <a:pt x="50685" y="0"/>
                    <a:pt x="113207" y="0"/>
                  </a:cubicBezTo>
                  <a:close/>
                </a:path>
              </a:pathLst>
            </a:custGeom>
            <a:solidFill>
              <a:srgbClr val="30B56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6271301" y="9251672"/>
            <a:ext cx="4033397" cy="3418304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6765227" y="1797865"/>
            <a:ext cx="10642348" cy="8277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28683" indent="-364341" lvl="1">
              <a:lnSpc>
                <a:spcPts val="4725"/>
              </a:lnSpc>
              <a:buFont typeface="Arial"/>
              <a:buChar char="•"/>
            </a:pPr>
            <a:r>
              <a:rPr lang="en-US" sz="3375">
                <a:solidFill>
                  <a:srgbClr val="1B2132"/>
                </a:solidFill>
                <a:latin typeface="Abril Fatface"/>
              </a:rPr>
              <a:t>Collaborative design: Figma enables real-time collaboration and seamless teamwork among designers.</a:t>
            </a:r>
          </a:p>
          <a:p>
            <a:pPr marL="728683" indent="-364341" lvl="1">
              <a:lnSpc>
                <a:spcPts val="4725"/>
              </a:lnSpc>
              <a:buFont typeface="Arial"/>
              <a:buChar char="•"/>
            </a:pPr>
            <a:r>
              <a:rPr lang="en-US" sz="3375">
                <a:solidFill>
                  <a:srgbClr val="1B2132"/>
                </a:solidFill>
                <a:latin typeface="Abril Fatface"/>
              </a:rPr>
              <a:t>Cloud-based platform: Figma operates in the cloud, allowing easy access to design files from anywhere.</a:t>
            </a:r>
          </a:p>
          <a:p>
            <a:pPr marL="728683" indent="-364341" lvl="1">
              <a:lnSpc>
                <a:spcPts val="4725"/>
              </a:lnSpc>
              <a:buFont typeface="Arial"/>
              <a:buChar char="•"/>
            </a:pPr>
            <a:r>
              <a:rPr lang="en-US" sz="3375">
                <a:solidFill>
                  <a:srgbClr val="1B2132"/>
                </a:solidFill>
                <a:latin typeface="Abril Fatface"/>
              </a:rPr>
              <a:t>Interactive prototyping: Figma offers built-in prototyping capabilities for creating interactive an</a:t>
            </a:r>
            <a:r>
              <a:rPr lang="en-US" sz="3375">
                <a:solidFill>
                  <a:srgbClr val="1B2132"/>
                </a:solidFill>
                <a:latin typeface="Abril Fatface"/>
              </a:rPr>
              <a:t>d clickable prototypes.</a:t>
            </a:r>
          </a:p>
          <a:p>
            <a:pPr marL="728683" indent="-364341" lvl="1">
              <a:lnSpc>
                <a:spcPts val="4725"/>
              </a:lnSpc>
              <a:buFont typeface="Arial"/>
              <a:buChar char="•"/>
            </a:pPr>
            <a:r>
              <a:rPr lang="en-US" sz="3375">
                <a:solidFill>
                  <a:srgbClr val="1B2132"/>
                </a:solidFill>
                <a:latin typeface="Abril Fatface"/>
              </a:rPr>
              <a:t>Design system and component libraries: Figma supports the creation and management of design systems and reusable components for consistent and efficient design.</a:t>
            </a:r>
          </a:p>
          <a:p>
            <a:pPr>
              <a:lnSpc>
                <a:spcPts val="4725"/>
              </a:lnSpc>
            </a:pPr>
          </a:p>
        </p:txBody>
      </p:sp>
      <p:grpSp>
        <p:nvGrpSpPr>
          <p:cNvPr name="Group 16" id="16"/>
          <p:cNvGrpSpPr/>
          <p:nvPr/>
        </p:nvGrpSpPr>
        <p:grpSpPr>
          <a:xfrm rot="1128522">
            <a:off x="2941506" y="781013"/>
            <a:ext cx="3487750" cy="3578819"/>
            <a:chOff x="0" y="0"/>
            <a:chExt cx="918584" cy="942570"/>
          </a:xfrm>
        </p:grpSpPr>
        <p:sp>
          <p:nvSpPr>
            <p:cNvPr name="Freeform 17" id="17"/>
            <p:cNvSpPr/>
            <p:nvPr/>
          </p:nvSpPr>
          <p:spPr>
            <a:xfrm flipH="false" flipV="false">
              <a:off x="0" y="0"/>
              <a:ext cx="918584" cy="942570"/>
            </a:xfrm>
            <a:custGeom>
              <a:avLst/>
              <a:gdLst/>
              <a:ahLst/>
              <a:cxnLst/>
              <a:rect r="r" b="b" t="t" l="l"/>
              <a:pathLst>
                <a:path h="942570" w="918584">
                  <a:moveTo>
                    <a:pt x="113207" y="0"/>
                  </a:moveTo>
                  <a:lnTo>
                    <a:pt x="805377" y="0"/>
                  </a:lnTo>
                  <a:cubicBezTo>
                    <a:pt x="867900" y="0"/>
                    <a:pt x="918584" y="50685"/>
                    <a:pt x="918584" y="113207"/>
                  </a:cubicBezTo>
                  <a:lnTo>
                    <a:pt x="918584" y="829362"/>
                  </a:lnTo>
                  <a:cubicBezTo>
                    <a:pt x="918584" y="891885"/>
                    <a:pt x="867900" y="942570"/>
                    <a:pt x="805377" y="942570"/>
                  </a:cubicBezTo>
                  <a:lnTo>
                    <a:pt x="113207" y="942570"/>
                  </a:lnTo>
                  <a:cubicBezTo>
                    <a:pt x="50685" y="942570"/>
                    <a:pt x="0" y="891885"/>
                    <a:pt x="0" y="829362"/>
                  </a:cubicBezTo>
                  <a:lnTo>
                    <a:pt x="0" y="113207"/>
                  </a:lnTo>
                  <a:cubicBezTo>
                    <a:pt x="0" y="50685"/>
                    <a:pt x="50685" y="0"/>
                    <a:pt x="113207" y="0"/>
                  </a:cubicBezTo>
                  <a:close/>
                </a:path>
              </a:pathLst>
            </a:custGeom>
            <a:solidFill>
              <a:srgbClr val="30B566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2729" y="1761509"/>
            <a:ext cx="5736527" cy="8313807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3661934" y="-9525"/>
            <a:ext cx="10964131" cy="1618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821"/>
              </a:lnSpc>
            </a:pPr>
            <a:r>
              <a:rPr lang="en-US" sz="10596">
                <a:solidFill>
                  <a:srgbClr val="1B2132"/>
                </a:solidFill>
                <a:latin typeface="Open Sans Bold Bold"/>
              </a:rPr>
              <a:t>DESING TOOL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6468460" y="10126285"/>
            <a:ext cx="1814140" cy="260644"/>
            <a:chOff x="0" y="0"/>
            <a:chExt cx="2418853" cy="347526"/>
          </a:xfrm>
        </p:grpSpPr>
        <p:pic>
          <p:nvPicPr>
            <p:cNvPr name="Picture 22" id="22"/>
            <p:cNvPicPr>
              <a:picLocks noChangeAspect="true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347526" cy="347526"/>
            </a:xfrm>
            <a:prstGeom prst="rect">
              <a:avLst/>
            </a:prstGeom>
          </p:spPr>
        </p:pic>
        <p:pic>
          <p:nvPicPr>
            <p:cNvPr name="Picture 23" id="23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401914" y="0"/>
              <a:ext cx="347526" cy="347526"/>
            </a:xfrm>
            <a:prstGeom prst="rect">
              <a:avLst/>
            </a:prstGeom>
          </p:spPr>
        </p:pic>
        <p:pic>
          <p:nvPicPr>
            <p:cNvPr name="Picture 24" id="24"/>
            <p:cNvPicPr>
              <a:picLocks noChangeAspect="true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071328" y="0"/>
              <a:ext cx="347526" cy="347526"/>
            </a:xfrm>
            <a:prstGeom prst="rect">
              <a:avLst/>
            </a:prstGeom>
          </p:spPr>
        </p:pic>
        <p:pic>
          <p:nvPicPr>
            <p:cNvPr name="Picture 25" id="25"/>
            <p:cNvPicPr>
              <a:picLocks noChangeAspect="true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705538" y="0"/>
              <a:ext cx="354166" cy="3475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B5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024428">
            <a:off x="-3005703" y="-2127601"/>
            <a:ext cx="11540152" cy="13557338"/>
            <a:chOff x="0" y="0"/>
            <a:chExt cx="3039382" cy="3570657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3039382" cy="3570657"/>
            </a:xfrm>
            <a:custGeom>
              <a:avLst/>
              <a:gdLst/>
              <a:ahLst/>
              <a:cxnLst/>
              <a:rect r="r" b="b" t="t" l="l"/>
              <a:pathLst>
                <a:path h="3570657" w="3039382">
                  <a:moveTo>
                    <a:pt x="34214" y="0"/>
                  </a:moveTo>
                  <a:lnTo>
                    <a:pt x="3005168" y="0"/>
                  </a:lnTo>
                  <a:cubicBezTo>
                    <a:pt x="3024063" y="0"/>
                    <a:pt x="3039382" y="15318"/>
                    <a:pt x="3039382" y="34214"/>
                  </a:cubicBezTo>
                  <a:lnTo>
                    <a:pt x="3039382" y="3536443"/>
                  </a:lnTo>
                  <a:cubicBezTo>
                    <a:pt x="3039382" y="3555339"/>
                    <a:pt x="3024063" y="3570657"/>
                    <a:pt x="3005168" y="3570657"/>
                  </a:cubicBezTo>
                  <a:lnTo>
                    <a:pt x="34214" y="3570657"/>
                  </a:lnTo>
                  <a:cubicBezTo>
                    <a:pt x="15318" y="3570657"/>
                    <a:pt x="0" y="3555339"/>
                    <a:pt x="0" y="3536443"/>
                  </a:cubicBezTo>
                  <a:lnTo>
                    <a:pt x="0" y="34214"/>
                  </a:lnTo>
                  <a:cubicBezTo>
                    <a:pt x="0" y="15318"/>
                    <a:pt x="15318" y="0"/>
                    <a:pt x="342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595762" y="2061897"/>
            <a:ext cx="10692238" cy="7471201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6316060" y="9973885"/>
            <a:ext cx="1814140" cy="260644"/>
            <a:chOff x="0" y="0"/>
            <a:chExt cx="2418853" cy="347526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347526" cy="347526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401914" y="0"/>
              <a:ext cx="347526" cy="347526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071328" y="0"/>
              <a:ext cx="347526" cy="347526"/>
            </a:xfrm>
            <a:prstGeom prst="rect">
              <a:avLst/>
            </a:prstGeom>
          </p:spPr>
        </p:pic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705538" y="0"/>
              <a:ext cx="354166" cy="347526"/>
            </a:xfrm>
            <a:prstGeom prst="rect">
              <a:avLst/>
            </a:prstGeom>
          </p:spPr>
        </p:pic>
      </p:grpSp>
      <p:sp>
        <p:nvSpPr>
          <p:cNvPr name="TextBox 11" id="11"/>
          <p:cNvSpPr txBox="true"/>
          <p:nvPr/>
        </p:nvSpPr>
        <p:spPr>
          <a:xfrm rot="0">
            <a:off x="2627615" y="1985697"/>
            <a:ext cx="10642348" cy="6591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25"/>
              </a:lnSpc>
            </a:pPr>
            <a:r>
              <a:rPr lang="en-US" sz="3375">
                <a:solidFill>
                  <a:srgbClr val="1B2132"/>
                </a:solidFill>
                <a:latin typeface="Abril Fatface"/>
              </a:rPr>
              <a:t>1. Brainstorming</a:t>
            </a:r>
          </a:p>
          <a:p>
            <a:pPr>
              <a:lnSpc>
                <a:spcPts val="4725"/>
              </a:lnSpc>
            </a:pPr>
          </a:p>
          <a:p>
            <a:pPr>
              <a:lnSpc>
                <a:spcPts val="4725"/>
              </a:lnSpc>
            </a:pPr>
          </a:p>
          <a:p>
            <a:pPr>
              <a:lnSpc>
                <a:spcPts val="4725"/>
              </a:lnSpc>
            </a:pPr>
          </a:p>
          <a:p>
            <a:pPr>
              <a:lnSpc>
                <a:spcPts val="4725"/>
              </a:lnSpc>
            </a:pPr>
          </a:p>
          <a:p>
            <a:pPr>
              <a:lnSpc>
                <a:spcPts val="4725"/>
              </a:lnSpc>
            </a:pPr>
            <a:r>
              <a:rPr lang="en-US" sz="3375">
                <a:solidFill>
                  <a:srgbClr val="1B2132"/>
                </a:solidFill>
                <a:latin typeface="Abril Fatface"/>
              </a:rPr>
              <a:t>2. Prototyping</a:t>
            </a:r>
          </a:p>
          <a:p>
            <a:pPr>
              <a:lnSpc>
                <a:spcPts val="4725"/>
              </a:lnSpc>
            </a:pPr>
          </a:p>
          <a:p>
            <a:pPr>
              <a:lnSpc>
                <a:spcPts val="4725"/>
              </a:lnSpc>
            </a:pPr>
          </a:p>
          <a:p>
            <a:pPr>
              <a:lnSpc>
                <a:spcPts val="4725"/>
              </a:lnSpc>
            </a:pPr>
          </a:p>
          <a:p>
            <a:pPr>
              <a:lnSpc>
                <a:spcPts val="4725"/>
              </a:lnSpc>
            </a:pPr>
          </a:p>
          <a:p>
            <a:pPr>
              <a:lnSpc>
                <a:spcPts val="4725"/>
              </a:lnSpc>
            </a:pPr>
            <a:r>
              <a:rPr lang="en-US" sz="3375">
                <a:solidFill>
                  <a:srgbClr val="1B2132"/>
                </a:solidFill>
                <a:latin typeface="Abril Fatface"/>
              </a:rPr>
              <a:t>3. Iteration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019246" y="8689545"/>
            <a:ext cx="1226483" cy="1221884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898204" y="2989470"/>
            <a:ext cx="2462389" cy="1221961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898204" y="5701418"/>
            <a:ext cx="2588196" cy="1970264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5486400" y="-9525"/>
            <a:ext cx="8701543" cy="1182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51"/>
              </a:lnSpc>
            </a:pPr>
            <a:r>
              <a:rPr lang="en-US" sz="7728">
                <a:solidFill>
                  <a:srgbClr val="1B2132"/>
                </a:solidFill>
                <a:latin typeface="Open Sans Bold Bold"/>
              </a:rPr>
              <a:t>DESIGN PROCESS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E0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191184" y="1585086"/>
            <a:ext cx="6005923" cy="2089016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541143" y="-8661907"/>
            <a:ext cx="6384145" cy="2220572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96855" y="55933"/>
            <a:ext cx="7668895" cy="1125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68"/>
              </a:lnSpc>
            </a:pPr>
            <a:r>
              <a:rPr lang="en-US" sz="7411">
                <a:solidFill>
                  <a:srgbClr val="1B2132"/>
                </a:solidFill>
                <a:latin typeface="Open Sans Bold Bold"/>
              </a:rPr>
              <a:t>LANDING PAGE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E0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31295" y="1606786"/>
            <a:ext cx="5795384" cy="849860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705165" y="1819152"/>
            <a:ext cx="7049261" cy="828623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65033" y="286430"/>
            <a:ext cx="7668895" cy="1125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68"/>
              </a:lnSpc>
            </a:pPr>
            <a:r>
              <a:rPr lang="en-US" sz="7411">
                <a:solidFill>
                  <a:srgbClr val="1B2132"/>
                </a:solidFill>
                <a:latin typeface="Open Sans Bold Bold"/>
              </a:rPr>
              <a:t>SIGNUP FORM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05165" y="481619"/>
            <a:ext cx="7668895" cy="1125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68"/>
              </a:lnSpc>
            </a:pPr>
            <a:r>
              <a:rPr lang="en-US" sz="7411">
                <a:solidFill>
                  <a:srgbClr val="1B2132"/>
                </a:solidFill>
                <a:latin typeface="Open Sans Bold Bold"/>
              </a:rPr>
              <a:t>LOGIN FORM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E0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101" r="0" b="0"/>
          <a:stretch>
            <a:fillRect/>
          </a:stretch>
        </p:blipFill>
        <p:spPr>
          <a:xfrm flipH="false" flipV="false" rot="0">
            <a:off x="538981" y="1208386"/>
            <a:ext cx="7279843" cy="1613368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709884" y="-8392298"/>
            <a:ext cx="8127593" cy="1821309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44455" y="-96467"/>
            <a:ext cx="7668895" cy="1125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68"/>
              </a:lnSpc>
            </a:pPr>
            <a:r>
              <a:rPr lang="en-US" sz="7411">
                <a:solidFill>
                  <a:srgbClr val="1B2132"/>
                </a:solidFill>
                <a:latin typeface="Open Sans Bold Bold"/>
              </a:rPr>
              <a:t>DRIVER PAGE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E0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01223" y="0"/>
            <a:ext cx="802386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340225" y="0"/>
            <a:ext cx="13786838" cy="1767543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DAFkCkRq-q8</dc:identifier>
  <dcterms:modified xsi:type="dcterms:W3CDTF">2011-08-01T06:04:30Z</dcterms:modified>
  <cp:revision>1</cp:revision>
  <dc:title>Blue &amp; Yellow Professional Future Technology Presentation</dc:title>
</cp:coreProperties>
</file>